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9.png" ContentType="image/png"/>
  <Override PartName="/ppt/media/image7.jpeg" ContentType="image/jpeg"/>
  <Override PartName="/ppt/media/media8.mp4" ContentType="video/mp4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presProps" Target="presProps.xml"/>
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9.png>
</file>

<file path=ppt/media/media8.mp4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Blue_Cur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360000" y="-206280"/>
            <a:ext cx="935856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58560" cy="359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B46076D-6DB6-466D-BE62-508C3BDCDEE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Обыч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360000" y="-206280"/>
            <a:ext cx="935856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968A1FD-1627-42BA-A6B2-3EC9811FABB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Blue_Curv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360000" y="-206280"/>
            <a:ext cx="935856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58560" cy="359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10BC563-325F-4BB0-B478-3737C3532B4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"/>
          <p:cNvSpPr/>
          <p:nvPr/>
        </p:nvSpPr>
        <p:spPr>
          <a:xfrm flipH="1" flipV="1">
            <a:off x="-1440" y="4498560"/>
            <a:ext cx="10078560" cy="1168560"/>
          </a:xfrm>
          <a:prstGeom prst="flowChartDocumen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cb3e6"/>
              </a:gs>
              <a:gs pos="50000">
                <a:srgbClr val="3bb2e5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ea7e1"/>
              </a:gs>
              <a:gs pos="75000">
                <a:srgbClr val="1ca6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fa1df"/>
              </a:gs>
              <a:gs pos="87500">
                <a:srgbClr val="0da0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360000" y="-206280"/>
            <a:ext cx="935856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360000" y="1080000"/>
            <a:ext cx="9358560" cy="359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ftr" idx="1"/>
          </p:nvPr>
        </p:nvSpPr>
        <p:spPr>
          <a:xfrm>
            <a:off x="3420000" y="5220000"/>
            <a:ext cx="3238560" cy="35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Arial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sldNum" idx="2"/>
          </p:nvPr>
        </p:nvSpPr>
        <p:spPr>
          <a:xfrm>
            <a:off x="7380000" y="5220000"/>
            <a:ext cx="2338560" cy="35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B0BABFC-B827-4B64-B9B3-45B1E6E35CF6}" type="slidenum">
              <a:rPr b="0" lang="en-US" sz="1400" spc="-1" strike="noStrike">
                <a:solidFill>
                  <a:srgbClr val="ffffff"/>
                </a:solidFill>
                <a:latin typeface="Arial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dt" idx="3"/>
          </p:nvPr>
        </p:nvSpPr>
        <p:spPr>
          <a:xfrm>
            <a:off x="360000" y="5220000"/>
            <a:ext cx="2338560" cy="35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"/>
          <p:cNvSpPr/>
          <p:nvPr/>
        </p:nvSpPr>
        <p:spPr>
          <a:xfrm flipH="1" flipV="1">
            <a:off x="-1440" y="4498560"/>
            <a:ext cx="10078560" cy="1168560"/>
          </a:xfrm>
          <a:prstGeom prst="flowChartDocumen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cb3e6"/>
              </a:gs>
              <a:gs pos="50000">
                <a:srgbClr val="3bb2e5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ea7e1"/>
              </a:gs>
              <a:gs pos="75000">
                <a:srgbClr val="1ca6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fa1df"/>
              </a:gs>
              <a:gs pos="87500">
                <a:srgbClr val="0da0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360000" y="-206280"/>
            <a:ext cx="935856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ftr" idx="4"/>
          </p:nvPr>
        </p:nvSpPr>
        <p:spPr>
          <a:xfrm>
            <a:off x="3420000" y="5220000"/>
            <a:ext cx="3238560" cy="35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Arial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sldNum" idx="5"/>
          </p:nvPr>
        </p:nvSpPr>
        <p:spPr>
          <a:xfrm>
            <a:off x="7380000" y="5220000"/>
            <a:ext cx="2338560" cy="35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9B53952-E7BF-465A-ADF4-B04710178A23}" type="slidenum">
              <a:rPr b="0" lang="en-US" sz="1400" spc="-1" strike="noStrike">
                <a:solidFill>
                  <a:srgbClr val="ffffff"/>
                </a:solidFill>
                <a:latin typeface="Arial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dt" idx="6"/>
          </p:nvPr>
        </p:nvSpPr>
        <p:spPr>
          <a:xfrm>
            <a:off x="360000" y="5220000"/>
            <a:ext cx="2338560" cy="35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"/>
          <p:cNvSpPr/>
          <p:nvPr/>
        </p:nvSpPr>
        <p:spPr>
          <a:xfrm>
            <a:off x="0" y="0"/>
            <a:ext cx="10075320" cy="718560"/>
          </a:xfrm>
          <a:prstGeom prst="rec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cb3e6"/>
              </a:gs>
              <a:gs pos="50000">
                <a:srgbClr val="3bb2e5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ea7e1"/>
              </a:gs>
              <a:gs pos="75000">
                <a:srgbClr val="1ca6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fa1df"/>
              </a:gs>
              <a:gs pos="87500">
                <a:srgbClr val="0da0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" name=""/>
          <p:cNvSpPr/>
          <p:nvPr/>
        </p:nvSpPr>
        <p:spPr>
          <a:xfrm>
            <a:off x="3240" y="5040000"/>
            <a:ext cx="10075320" cy="630000"/>
          </a:xfrm>
          <a:prstGeom prst="rec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cb3e6"/>
              </a:gs>
              <a:gs pos="50000">
                <a:srgbClr val="3bb2e5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ea7e1"/>
              </a:gs>
              <a:gs pos="75000">
                <a:srgbClr val="1ca6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fa1df"/>
              </a:gs>
              <a:gs pos="87500">
                <a:srgbClr val="0da0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360000" y="-206280"/>
            <a:ext cx="935856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360000" y="1080000"/>
            <a:ext cx="9358560" cy="359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ftr" idx="7"/>
          </p:nvPr>
        </p:nvSpPr>
        <p:spPr>
          <a:xfrm>
            <a:off x="3420000" y="5220000"/>
            <a:ext cx="3238560" cy="35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Arial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sldNum" idx="8"/>
          </p:nvPr>
        </p:nvSpPr>
        <p:spPr>
          <a:xfrm>
            <a:off x="7380000" y="5220000"/>
            <a:ext cx="2338560" cy="35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40E9106-D697-4F43-82C3-2799D6F58468}" type="slidenum">
              <a:rPr b="0" lang="en-US" sz="1400" spc="-1" strike="noStrike">
                <a:solidFill>
                  <a:srgbClr val="ffffff"/>
                </a:solidFill>
                <a:latin typeface="Arial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" name="PlaceHolder 5"/>
          <p:cNvSpPr>
            <a:spLocks noGrp="1"/>
          </p:cNvSpPr>
          <p:nvPr>
            <p:ph type="dt" idx="9"/>
          </p:nvPr>
        </p:nvSpPr>
        <p:spPr>
          <a:xfrm>
            <a:off x="360000" y="5220000"/>
            <a:ext cx="2338560" cy="35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video" Target="../media/media8.mp4"/><Relationship Id="rId2" Type="http://schemas.microsoft.com/office/2007/relationships/media" Target="../media/media8.mp4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5.jpeg"/><Relationship Id="rId4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1200" y="952200"/>
            <a:ext cx="8998560" cy="107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4800" spc="-1" strike="noStrike">
                <a:solidFill>
                  <a:srgbClr val="dd4100"/>
                </a:solidFill>
                <a:latin typeface="Arial"/>
              </a:rPr>
              <a:t>Школьный фотоархив</a:t>
            </a:r>
            <a:endParaRPr b="0" lang="ru-RU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"/>
          <p:cNvSpPr/>
          <p:nvPr/>
        </p:nvSpPr>
        <p:spPr>
          <a:xfrm>
            <a:off x="1600200" y="2203200"/>
            <a:ext cx="6856560" cy="2513160"/>
          </a:xfrm>
          <a:prstGeom prst="rect">
            <a:avLst/>
          </a:prstGeom>
          <a:noFill/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 anchorCtr="1">
            <a:noAutofit/>
          </a:bodyPr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  <a:ea typeface="DejaVu Sans"/>
              </a:rPr>
              <a:t>Авторы: Мароко Павел, Филатов Пётр, Зайцев Фёдор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  <a:ea typeface="DejaVu Sans"/>
              </a:rPr>
              <a:t>10”А” класс школы 2086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  <a:ea typeface="DejaVu Sans"/>
              </a:rPr>
              <a:t>Руководитель: куратор МГТУ им. Н.Э. Баумана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  <a:ea typeface="DejaVu Sans"/>
              </a:rPr>
              <a:t>Гришина Арина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58560" cy="476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База данных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"/>
          <p:cNvSpPr/>
          <p:nvPr/>
        </p:nvSpPr>
        <p:spPr>
          <a:xfrm>
            <a:off x="3886200" y="914400"/>
            <a:ext cx="1827360" cy="912960"/>
          </a:xfrm>
          <a:prstGeom prst="rect">
            <a:avLst/>
          </a:prstGeom>
          <a:solidFill>
            <a:srgbClr val="77caee"/>
          </a:solidFill>
          <a:ln w="18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База данных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63" name=""/>
          <p:cNvCxnSpPr>
            <a:stCxn id="62" idx="3"/>
            <a:endCxn id="62" idx="3"/>
          </p:cNvCxnSpPr>
          <p:nvPr/>
        </p:nvCxnSpPr>
        <p:spPr>
          <a:xfrm rot="16200000">
            <a:off x="5713560" y="1370880"/>
            <a:ext cx="360" cy="360"/>
          </a:xfrm>
          <a:prstGeom prst="bentConnector2">
            <a:avLst/>
          </a:prstGeom>
          <a:ln w="18000">
            <a:solidFill>
              <a:srgbClr val="77caee"/>
            </a:solidFill>
            <a:round/>
          </a:ln>
        </p:spPr>
      </p:cxnSp>
      <p:sp>
        <p:nvSpPr>
          <p:cNvPr id="64" name=""/>
          <p:cNvSpPr/>
          <p:nvPr/>
        </p:nvSpPr>
        <p:spPr>
          <a:xfrm>
            <a:off x="6858000" y="2286000"/>
            <a:ext cx="2055960" cy="455760"/>
          </a:xfrm>
          <a:prstGeom prst="rect">
            <a:avLst/>
          </a:prstGeom>
          <a:solidFill>
            <a:srgbClr val="77caee"/>
          </a:solidFill>
          <a:ln w="18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Пользователь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1828800" y="914400"/>
            <a:ext cx="1827360" cy="684360"/>
          </a:xfrm>
          <a:prstGeom prst="rect">
            <a:avLst/>
          </a:prstGeom>
          <a:solidFill>
            <a:srgbClr val="77caee"/>
          </a:solidFill>
          <a:ln w="18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Media archive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228600" y="914400"/>
            <a:ext cx="1141560" cy="684360"/>
          </a:xfrm>
          <a:prstGeom prst="rect">
            <a:avLst/>
          </a:prstGeom>
          <a:solidFill>
            <a:srgbClr val="77caee"/>
          </a:solidFill>
          <a:ln w="18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Учебный 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год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"/>
          <p:cNvSpPr/>
          <p:nvPr/>
        </p:nvSpPr>
        <p:spPr>
          <a:xfrm>
            <a:off x="228600" y="2057400"/>
            <a:ext cx="1141560" cy="684360"/>
          </a:xfrm>
          <a:prstGeom prst="rect">
            <a:avLst/>
          </a:prstGeom>
          <a:solidFill>
            <a:srgbClr val="77caee"/>
          </a:solidFill>
          <a:ln w="18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Классы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228600" y="2971800"/>
            <a:ext cx="1141560" cy="684360"/>
          </a:xfrm>
          <a:prstGeom prst="rect">
            <a:avLst/>
          </a:prstGeom>
          <a:solidFill>
            <a:srgbClr val="77caee"/>
          </a:solidFill>
          <a:ln w="18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События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228600" y="4114800"/>
            <a:ext cx="1141560" cy="684360"/>
          </a:xfrm>
          <a:prstGeom prst="rect">
            <a:avLst/>
          </a:prstGeom>
          <a:solidFill>
            <a:srgbClr val="77caee"/>
          </a:solidFill>
          <a:ln w="18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Фото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0" name=""/>
          <p:cNvCxnSpPr>
            <a:stCxn id="63" idx="0"/>
            <a:endCxn id="64" idx="1"/>
          </p:cNvCxnSpPr>
          <p:nvPr/>
        </p:nvCxnSpPr>
        <p:spPr>
          <a:xfrm>
            <a:off x="5713560" y="1370880"/>
            <a:ext cx="1144800" cy="1143360"/>
          </a:xfrm>
          <a:prstGeom prst="bentConnector3">
            <a:avLst>
              <a:gd name="adj1" fmla="val 51242"/>
            </a:avLst>
          </a:prstGeom>
          <a:ln w="18000">
            <a:solidFill>
              <a:srgbClr val="000000"/>
            </a:solidFill>
            <a:round/>
          </a:ln>
        </p:spPr>
      </p:cxnSp>
      <p:cxnSp>
        <p:nvCxnSpPr>
          <p:cNvPr id="71" name=""/>
          <p:cNvCxnSpPr>
            <a:stCxn id="62" idx="1"/>
            <a:endCxn id="65" idx="3"/>
          </p:cNvCxnSpPr>
          <p:nvPr/>
        </p:nvCxnSpPr>
        <p:spPr>
          <a:xfrm rot="10800000">
            <a:off x="3655800" y="1256400"/>
            <a:ext cx="230400" cy="114840"/>
          </a:xfrm>
          <a:prstGeom prst="bentConnector3">
            <a:avLst>
              <a:gd name="adj1" fmla="val 49295"/>
            </a:avLst>
          </a:prstGeom>
          <a:ln w="18000">
            <a:solidFill>
              <a:srgbClr val="000000"/>
            </a:solidFill>
            <a:round/>
          </a:ln>
        </p:spPr>
      </p:cxnSp>
      <p:cxnSp>
        <p:nvCxnSpPr>
          <p:cNvPr id="72" name=""/>
          <p:cNvCxnSpPr>
            <a:stCxn id="65" idx="1"/>
            <a:endCxn id="66" idx="3"/>
          </p:cNvCxnSpPr>
          <p:nvPr/>
        </p:nvCxnSpPr>
        <p:spPr>
          <a:xfrm rot="10800000">
            <a:off x="1370160" y="1256400"/>
            <a:ext cx="459000" cy="360"/>
          </a:xfrm>
          <a:prstGeom prst="bentConnector2">
            <a:avLst/>
          </a:prstGeom>
          <a:ln w="18000">
            <a:solidFill>
              <a:srgbClr val="000000"/>
            </a:solidFill>
            <a:round/>
          </a:ln>
        </p:spPr>
      </p:cxnSp>
      <p:cxnSp>
        <p:nvCxnSpPr>
          <p:cNvPr id="73" name=""/>
          <p:cNvCxnSpPr>
            <a:stCxn id="66" idx="2"/>
            <a:endCxn id="67" idx="0"/>
          </p:cNvCxnSpPr>
          <p:nvPr/>
        </p:nvCxnSpPr>
        <p:spPr>
          <a:xfrm rot="16200000">
            <a:off x="569880" y="1828080"/>
            <a:ext cx="459000" cy="360"/>
          </a:xfrm>
          <a:prstGeom prst="bentConnector2">
            <a:avLst/>
          </a:prstGeom>
          <a:ln w="18000">
            <a:solidFill>
              <a:srgbClr val="000000"/>
            </a:solidFill>
            <a:round/>
          </a:ln>
        </p:spPr>
      </p:cxnSp>
      <p:cxnSp>
        <p:nvCxnSpPr>
          <p:cNvPr id="74" name=""/>
          <p:cNvCxnSpPr>
            <a:stCxn id="67" idx="2"/>
            <a:endCxn id="68" idx="0"/>
          </p:cNvCxnSpPr>
          <p:nvPr/>
        </p:nvCxnSpPr>
        <p:spPr>
          <a:xfrm rot="16200000">
            <a:off x="684360" y="2856600"/>
            <a:ext cx="230400" cy="360"/>
          </a:xfrm>
          <a:prstGeom prst="bentConnector2">
            <a:avLst/>
          </a:prstGeom>
          <a:ln w="18000">
            <a:solidFill>
              <a:srgbClr val="000000"/>
            </a:solidFill>
            <a:round/>
          </a:ln>
        </p:spPr>
      </p:cxnSp>
      <p:cxnSp>
        <p:nvCxnSpPr>
          <p:cNvPr id="75" name=""/>
          <p:cNvCxnSpPr>
            <a:stCxn id="68" idx="2"/>
            <a:endCxn id="69" idx="0"/>
          </p:cNvCxnSpPr>
          <p:nvPr/>
        </p:nvCxnSpPr>
        <p:spPr>
          <a:xfrm rot="16200000">
            <a:off x="569880" y="3885480"/>
            <a:ext cx="459000" cy="360"/>
          </a:xfrm>
          <a:prstGeom prst="bentConnector2">
            <a:avLst/>
          </a:prstGeom>
          <a:ln w="18000">
            <a:solidFill>
              <a:srgbClr val="000000"/>
            </a:solidFill>
            <a:round/>
          </a:ln>
        </p:spPr>
      </p:cxn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2F9BE3E-B08A-4010-8223-F48F98CBA90C}" type="slidenum">
              <a:t>10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58560" cy="476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База данных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7" name="" descr=""/>
          <p:cNvPicPr/>
          <p:nvPr/>
        </p:nvPicPr>
        <p:blipFill>
          <a:blip r:embed="rId1"/>
          <a:stretch/>
        </p:blipFill>
        <p:spPr>
          <a:xfrm>
            <a:off x="338400" y="2057400"/>
            <a:ext cx="5603760" cy="878400"/>
          </a:xfrm>
          <a:prstGeom prst="rect">
            <a:avLst/>
          </a:prstGeom>
          <a:ln w="18000">
            <a:noFill/>
          </a:ln>
        </p:spPr>
      </p:pic>
      <p:pic>
        <p:nvPicPr>
          <p:cNvPr id="78" name="" descr=""/>
          <p:cNvPicPr/>
          <p:nvPr/>
        </p:nvPicPr>
        <p:blipFill>
          <a:blip r:embed="rId2"/>
          <a:stretch/>
        </p:blipFill>
        <p:spPr>
          <a:xfrm>
            <a:off x="5257800" y="3422160"/>
            <a:ext cx="4376160" cy="691200"/>
          </a:xfrm>
          <a:prstGeom prst="rect">
            <a:avLst/>
          </a:prstGeom>
          <a:ln w="1800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C89D31C-FEA6-40E4-8434-1B29EF3100DC}" type="slidenum">
              <a:t>11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58560" cy="476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Опрос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80" name=""/>
          <p:cNvGraphicFramePr/>
          <p:nvPr/>
        </p:nvGraphicFramePr>
        <p:xfrm>
          <a:off x="1964880" y="941760"/>
          <a:ext cx="6391800" cy="3833280"/>
        </p:xfrm>
        <a:graphic>
          <a:graphicData uri="http://schemas.openxmlformats.org/drawingml/2006/table">
            <a:tbl>
              <a:tblPr/>
              <a:tblGrid>
                <a:gridCol w="1598040"/>
                <a:gridCol w="1598040"/>
                <a:gridCol w="1598040"/>
                <a:gridCol w="1598040"/>
              </a:tblGrid>
              <a:tr h="5515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Участники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Удобство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Функционал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Надобность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b3b3b3"/>
                    </a:solidFill>
                  </a:tcPr>
                </a:tc>
              </a:tr>
              <a:tr h="52344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1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 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</a:tr>
              <a:tr h="5515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2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10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7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</a:tr>
              <a:tr h="5515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3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</a:tr>
              <a:tr h="5515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4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7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9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</a:tr>
              <a:tr h="5515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5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10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</a:tr>
              <a:tr h="55224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0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8.8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8.2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8.8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  <a:prstDash val="solid"/>
                    </a:lnL>
                    <a:lnR w="720">
                      <a:solidFill>
                        <a:srgbClr val="ffffff"/>
                      </a:solidFill>
                      <a:prstDash val="solid"/>
                    </a:lnR>
                    <a:lnT w="720">
                      <a:solidFill>
                        <a:srgbClr val="ffffff"/>
                      </a:solidFill>
                      <a:prstDash val="solid"/>
                    </a:lnT>
                    <a:lnB w="720">
                      <a:solidFill>
                        <a:srgbClr val="ffffff"/>
                      </a:solidFill>
                      <a:prstDash val="solid"/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C05B73C-1C41-429E-90D4-07B22A45F6B7}" type="slidenum">
              <a:t>12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72000" y="284760"/>
            <a:ext cx="9899640" cy="518616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0CF3C2C3-22E9-4FE6-BD6B-6442EF764F67}" type="slidenum">
              <a:t>13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8560" cy="486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Итоги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5"/>
          <p:cNvSpPr/>
          <p:nvPr/>
        </p:nvSpPr>
        <p:spPr>
          <a:xfrm>
            <a:off x="360360" y="1080360"/>
            <a:ext cx="9358560" cy="3598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432000">
              <a:lnSpc>
                <a:spcPct val="100000"/>
              </a:lnSpc>
              <a:spcBef>
                <a:spcPts val="1060"/>
              </a:spcBef>
              <a:tabLst>
                <a:tab algn="l" pos="0"/>
              </a:tabLst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060"/>
              </a:spcBef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Мы создали продукт, который даёт контроль не только над школьными фотографиями, но над частицей истории образовательного процесса.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060"/>
              </a:spcBef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Наш продукт — не просто «облачная галерея», а полноценный инструмент, сохраняющий дух школы, делая его видимым и осязаемым для всех — от первоклассника до седого выпускника.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8C5E0D1-FEF3-400C-8FA1-AF479C80C48B}" type="slidenum">
              <a:t>14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8560" cy="486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Оглавление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360000" y="1512000"/>
            <a:ext cx="9358560" cy="359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Актуальность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Цели и задачи проекта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Ход работы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Результат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Будущее развитие проекта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A89B88A-4FF6-436B-8CE9-BDB064E05FDF}" type="slidenum">
              <a:t>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8560" cy="486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Актуальность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360000" y="1224000"/>
            <a:ext cx="9358560" cy="359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0">
              <a:lnSpc>
                <a:spcPct val="100000"/>
              </a:lnSpc>
              <a:spcBef>
                <a:spcPts val="1060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9bdd"/>
                </a:solidFill>
                <a:latin typeface="Arial"/>
              </a:rPr>
              <a:t>С массовым распространением мобильных телефонов намного увеличилось количество фотографий. После каждого школьного мероприятия появляется большое количество фотографий, которые хранятся несистематизированно и могут очень легко потеряться.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060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9bdd"/>
                </a:solidFill>
                <a:latin typeface="Arial"/>
              </a:rPr>
              <a:t>Но с нашим онлайн фото-архивом участники образовательного процесса получат удобный и безопасный инструмент для централизованного хранения фотографий.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060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009bdd"/>
                </a:solidFill>
                <a:latin typeface="Arial"/>
              </a:rPr>
              <a:t>Наш фото-банк решает проблему хранения визуальной школьной истории и создаёт стимул для формирования цифрового наследия школы.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"/>
          <p:cNvSpPr/>
          <p:nvPr/>
        </p:nvSpPr>
        <p:spPr>
          <a:xfrm>
            <a:off x="399960" y="1532520"/>
            <a:ext cx="9358560" cy="3598560"/>
          </a:xfrm>
          <a:prstGeom prst="rect">
            <a:avLst/>
          </a:prstGeom>
          <a:noFill/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ru-RU" sz="2400" spc="-1" strike="noStrike">
              <a:solidFill>
                <a:srgbClr val="009bdd"/>
              </a:solidFill>
              <a:latin typeface="Arial"/>
              <a:ea typeface="DejaVu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A10C00C-4B13-498A-A3CB-F755F8B0D811}" type="slidenum">
              <a:t>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8560" cy="486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Цель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58560" cy="359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0">
              <a:lnSpc>
                <a:spcPct val="100000"/>
              </a:lnSpc>
              <a:spcBef>
                <a:spcPts val="1060"/>
              </a:spcBef>
              <a:buNone/>
              <a:tabLst>
                <a:tab algn="l" pos="0"/>
              </a:tabLst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060"/>
              </a:spcBef>
              <a:buNone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Цель разработки — создание централизованной веб-платформы для систематизации, долгосрочного хранения и обеспечения удобного доступа к фотографиям школьных мероприятий со встроенной системой модерации пользовательского контента.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"/>
          <p:cNvSpPr/>
          <p:nvPr/>
        </p:nvSpPr>
        <p:spPr>
          <a:xfrm>
            <a:off x="399960" y="1532520"/>
            <a:ext cx="9358560" cy="3598560"/>
          </a:xfrm>
          <a:prstGeom prst="rect">
            <a:avLst/>
          </a:prstGeom>
          <a:noFill/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ru-RU" sz="2400" spc="-1" strike="noStrike">
              <a:solidFill>
                <a:srgbClr val="009bdd"/>
              </a:solidFill>
              <a:latin typeface="Arial"/>
              <a:ea typeface="DejaVu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723D54B-D3B9-45E9-A007-5F2BCD08A88D}" type="slidenum">
              <a:t>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8560" cy="486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Задачи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/>
          <p:nvPr/>
        </p:nvSpPr>
        <p:spPr>
          <a:xfrm>
            <a:off x="360360" y="1080360"/>
            <a:ext cx="9358560" cy="3598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432000">
              <a:lnSpc>
                <a:spcPct val="100000"/>
              </a:lnSpc>
              <a:spcBef>
                <a:spcPts val="1060"/>
              </a:spcBef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Какие задачи мы ставили перед собой: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Проектный этап — продумать функционал и дизайн.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Техническая реализация — создание систем и интуитивно понятного интерфейса, создание механизма модерации.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Финальная доработка и внедрение — тестирование функционала, исправление ошибок.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После окончания разработки — возможность развёртывания проекта на доступных мощностях, написание документации.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0DC088D-1CC0-40AF-8D25-EAF0608B05D4}" type="slidenum">
              <a:t>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8560" cy="486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Ход работы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/>
          <p:nvPr/>
        </p:nvSpPr>
        <p:spPr>
          <a:xfrm>
            <a:off x="360720" y="1080720"/>
            <a:ext cx="9358560" cy="3598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Проектирование продукта на основе цели и требований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Разработка ядра (базы) проекта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Добавление логики работы, а также различных систем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Проверка корректности вёрстки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Выявление критических ошибок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Написание документации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216000">
              <a:lnSpc>
                <a:spcPct val="100000"/>
              </a:lnSpc>
              <a:spcBef>
                <a:spcPts val="1060"/>
              </a:spcBef>
              <a:buClr>
                <a:srgbClr val="009bdd"/>
              </a:buClr>
              <a:buFont typeface="Wingdings" charset="2"/>
              <a:buChar char=""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  <a:ea typeface="DejaVu Sans"/>
              </a:rPr>
              <a:t>Подготовка к развёртыванию и внедрению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060"/>
              </a:spcBef>
              <a:tabLst>
                <a:tab algn="l" pos="0"/>
              </a:tabLst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060"/>
              </a:spcBef>
              <a:tabLst>
                <a:tab algn="l" pos="0"/>
              </a:tabLst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060"/>
              </a:spcBef>
              <a:tabLst>
                <a:tab algn="l" pos="0"/>
              </a:tabLst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9B4C6BA-2B78-4F81-942E-A8206E1E61D3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8560" cy="486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Первый этап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58560" cy="359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0">
              <a:lnSpc>
                <a:spcPct val="100000"/>
              </a:lnSpc>
              <a:spcBef>
                <a:spcPts val="1060"/>
              </a:spcBef>
              <a:buNone/>
              <a:tabLst>
                <a:tab algn="l" pos="0"/>
              </a:tabLst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Создание дизайна сайта в Figma 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0" name="" descr=""/>
          <p:cNvPicPr/>
          <p:nvPr/>
        </p:nvPicPr>
        <p:blipFill>
          <a:blip r:embed="rId1"/>
          <a:stretch/>
        </p:blipFill>
        <p:spPr>
          <a:xfrm>
            <a:off x="6258600" y="1371600"/>
            <a:ext cx="3569760" cy="2055960"/>
          </a:xfrm>
          <a:prstGeom prst="rect">
            <a:avLst/>
          </a:prstGeom>
          <a:ln w="18000">
            <a:noFill/>
          </a:ln>
        </p:spPr>
      </p:pic>
      <p:pic>
        <p:nvPicPr>
          <p:cNvPr id="41" name="" descr=""/>
          <p:cNvPicPr/>
          <p:nvPr/>
        </p:nvPicPr>
        <p:blipFill>
          <a:blip r:embed="rId2"/>
          <a:stretch/>
        </p:blipFill>
        <p:spPr>
          <a:xfrm>
            <a:off x="914400" y="1828800"/>
            <a:ext cx="5013000" cy="2815560"/>
          </a:xfrm>
          <a:prstGeom prst="rect">
            <a:avLst/>
          </a:prstGeom>
          <a:ln w="1800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F8C321F-662F-42B6-BF0E-0C876A557772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58560" cy="476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Второй этап - написание кода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3" name="" descr=""/>
          <p:cNvPicPr/>
          <p:nvPr/>
        </p:nvPicPr>
        <p:blipFill>
          <a:blip r:embed="rId1"/>
          <a:stretch/>
        </p:blipFill>
        <p:spPr>
          <a:xfrm>
            <a:off x="5770440" y="1410480"/>
            <a:ext cx="3985920" cy="2135880"/>
          </a:xfrm>
          <a:prstGeom prst="rect">
            <a:avLst/>
          </a:prstGeom>
          <a:ln w="18000">
            <a:noFill/>
          </a:ln>
        </p:spPr>
      </p:pic>
      <p:pic>
        <p:nvPicPr>
          <p:cNvPr id="44" name="" descr=""/>
          <p:cNvPicPr/>
          <p:nvPr/>
        </p:nvPicPr>
        <p:blipFill>
          <a:blip r:embed="rId2"/>
          <a:stretch/>
        </p:blipFill>
        <p:spPr>
          <a:xfrm>
            <a:off x="745200" y="914400"/>
            <a:ext cx="4061160" cy="1355760"/>
          </a:xfrm>
          <a:prstGeom prst="rect">
            <a:avLst/>
          </a:prstGeom>
          <a:ln w="18000">
            <a:noFill/>
          </a:ln>
        </p:spPr>
      </p:pic>
      <p:sp>
        <p:nvSpPr>
          <p:cNvPr id="45" name=""/>
          <p:cNvSpPr/>
          <p:nvPr/>
        </p:nvSpPr>
        <p:spPr>
          <a:xfrm>
            <a:off x="1659600" y="2288880"/>
            <a:ext cx="2212200" cy="344880"/>
          </a:xfrm>
          <a:prstGeom prst="rect">
            <a:avLst/>
          </a:prstGeom>
          <a:noFill/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Панель модерации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"/>
          <p:cNvSpPr/>
          <p:nvPr/>
        </p:nvSpPr>
        <p:spPr>
          <a:xfrm>
            <a:off x="6570000" y="3735720"/>
            <a:ext cx="2486520" cy="344880"/>
          </a:xfrm>
          <a:prstGeom prst="rect">
            <a:avLst/>
          </a:prstGeom>
          <a:noFill/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Загрузка фотографий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7" name="" descr=""/>
          <p:cNvPicPr/>
          <p:nvPr/>
        </p:nvPicPr>
        <p:blipFill>
          <a:blip r:embed="rId3"/>
          <a:stretch/>
        </p:blipFill>
        <p:spPr>
          <a:xfrm>
            <a:off x="469800" y="2971800"/>
            <a:ext cx="4833360" cy="1433160"/>
          </a:xfrm>
          <a:prstGeom prst="rect">
            <a:avLst/>
          </a:prstGeom>
          <a:ln w="18000">
            <a:noFill/>
          </a:ln>
        </p:spPr>
      </p:pic>
      <p:sp>
        <p:nvSpPr>
          <p:cNvPr id="48" name=""/>
          <p:cNvSpPr/>
          <p:nvPr/>
        </p:nvSpPr>
        <p:spPr>
          <a:xfrm>
            <a:off x="773640" y="4500000"/>
            <a:ext cx="4268160" cy="344880"/>
          </a:xfrm>
          <a:prstGeom prst="rect">
            <a:avLst/>
          </a:prstGeom>
          <a:noFill/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Главная страница, отображение годов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CF442AF-3E07-4430-B9C0-FA5E1CD8505E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360000" y="174960"/>
            <a:ext cx="9358560" cy="486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3300" spc="-1" strike="noStrike">
                <a:solidFill>
                  <a:srgbClr val="eeeeee"/>
                </a:solidFill>
                <a:latin typeface="Arial"/>
              </a:rPr>
              <a:t>Схема сайта</a:t>
            </a:r>
            <a:endParaRPr b="0" lang="ru-RU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Главная страница"/>
          <p:cNvSpPr/>
          <p:nvPr/>
        </p:nvSpPr>
        <p:spPr>
          <a:xfrm>
            <a:off x="3657600" y="914400"/>
            <a:ext cx="2741760" cy="1141560"/>
          </a:xfrm>
          <a:prstGeom prst="rect">
            <a:avLst/>
          </a:prstGeom>
          <a:solidFill>
            <a:srgbClr val="39b2e5"/>
          </a:solidFill>
          <a:ln w="18000">
            <a:solidFill>
              <a:srgbClr val="009b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Главная страница 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1" name=""/>
          <p:cNvSpPr/>
          <p:nvPr/>
        </p:nvSpPr>
        <p:spPr>
          <a:xfrm>
            <a:off x="7086600" y="2286000"/>
            <a:ext cx="2055960" cy="912960"/>
          </a:xfrm>
          <a:prstGeom prst="rect">
            <a:avLst/>
          </a:prstGeom>
          <a:solidFill>
            <a:srgbClr val="39b2e5"/>
          </a:solidFill>
          <a:ln w="18000">
            <a:solidFill>
              <a:srgbClr val="009b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Личный кабинет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2" name=""/>
          <p:cNvSpPr/>
          <p:nvPr/>
        </p:nvSpPr>
        <p:spPr>
          <a:xfrm>
            <a:off x="6629400" y="1600200"/>
            <a:ext cx="914400" cy="457200"/>
          </a:xfrm>
          <a:prstGeom prst="line">
            <a:avLst/>
          </a:prstGeom>
          <a:ln w="18000">
            <a:solidFill>
              <a:srgbClr val="009bd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3" name=""/>
          <p:cNvSpPr/>
          <p:nvPr/>
        </p:nvSpPr>
        <p:spPr>
          <a:xfrm>
            <a:off x="1143000" y="914400"/>
            <a:ext cx="1598760" cy="912960"/>
          </a:xfrm>
          <a:prstGeom prst="rect">
            <a:avLst/>
          </a:prstGeom>
          <a:solidFill>
            <a:srgbClr val="39b2e5"/>
          </a:solidFill>
          <a:ln w="18000">
            <a:solidFill>
              <a:srgbClr val="009b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Учебный год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4" name=""/>
          <p:cNvSpPr/>
          <p:nvPr/>
        </p:nvSpPr>
        <p:spPr>
          <a:xfrm>
            <a:off x="1143000" y="2057400"/>
            <a:ext cx="1598760" cy="912960"/>
          </a:xfrm>
          <a:prstGeom prst="rect">
            <a:avLst/>
          </a:prstGeom>
          <a:solidFill>
            <a:srgbClr val="39b2e5"/>
          </a:solidFill>
          <a:ln w="18000">
            <a:solidFill>
              <a:srgbClr val="009b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Класс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5" name=""/>
          <p:cNvSpPr/>
          <p:nvPr/>
        </p:nvSpPr>
        <p:spPr>
          <a:xfrm>
            <a:off x="1143000" y="3200400"/>
            <a:ext cx="1598760" cy="912960"/>
          </a:xfrm>
          <a:prstGeom prst="rect">
            <a:avLst/>
          </a:prstGeom>
          <a:solidFill>
            <a:srgbClr val="39b2e5"/>
          </a:solidFill>
          <a:ln w="18000">
            <a:solidFill>
              <a:srgbClr val="009b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События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6" name=""/>
          <p:cNvSpPr/>
          <p:nvPr/>
        </p:nvSpPr>
        <p:spPr>
          <a:xfrm>
            <a:off x="3200400" y="3200400"/>
            <a:ext cx="1598760" cy="912960"/>
          </a:xfrm>
          <a:prstGeom prst="rect">
            <a:avLst/>
          </a:prstGeom>
          <a:solidFill>
            <a:srgbClr val="39b2e5"/>
          </a:solidFill>
          <a:ln w="18000">
            <a:solidFill>
              <a:srgbClr val="009b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Событие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7" name=""/>
          <p:cNvSpPr/>
          <p:nvPr/>
        </p:nvSpPr>
        <p:spPr>
          <a:xfrm flipH="1">
            <a:off x="2971800" y="1371600"/>
            <a:ext cx="457200" cy="360"/>
          </a:xfrm>
          <a:prstGeom prst="line">
            <a:avLst/>
          </a:prstGeom>
          <a:ln w="18000">
            <a:solidFill>
              <a:srgbClr val="009bd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-45000" bIns="-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8" name=""/>
          <p:cNvSpPr/>
          <p:nvPr/>
        </p:nvSpPr>
        <p:spPr>
          <a:xfrm>
            <a:off x="1828800" y="1828800"/>
            <a:ext cx="360" cy="228600"/>
          </a:xfrm>
          <a:prstGeom prst="line">
            <a:avLst/>
          </a:prstGeom>
          <a:ln w="18000">
            <a:solidFill>
              <a:srgbClr val="009bd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9" name=""/>
          <p:cNvSpPr/>
          <p:nvPr/>
        </p:nvSpPr>
        <p:spPr>
          <a:xfrm>
            <a:off x="1828800" y="2971800"/>
            <a:ext cx="360" cy="228600"/>
          </a:xfrm>
          <a:prstGeom prst="line">
            <a:avLst/>
          </a:prstGeom>
          <a:ln w="18000">
            <a:solidFill>
              <a:srgbClr val="009bd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0" name=""/>
          <p:cNvSpPr/>
          <p:nvPr/>
        </p:nvSpPr>
        <p:spPr>
          <a:xfrm>
            <a:off x="2743200" y="3657600"/>
            <a:ext cx="457200" cy="360"/>
          </a:xfrm>
          <a:prstGeom prst="line">
            <a:avLst/>
          </a:prstGeom>
          <a:ln w="18000">
            <a:solidFill>
              <a:srgbClr val="009bd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-45000" bIns="-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6024403-CC7A-4CB0-A8AD-1A12803E289C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121</TotalTime>
  <Application>LibreOffice/24.2.7.2$Linux_X86_64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2025-11-03T21:48:54Z</dcterms:created>
  <dc:creator/>
  <dc:description>This work is licensed under a Creative Commons 0 License.
It makes use of the works of kka_libo_design@ashisuto.co.jp.</dc:description>
  <dc:language>ru-RU</dc:language>
  <cp:lastModifiedBy/>
  <dcterms:modified xsi:type="dcterms:W3CDTF">2025-11-10T07:38:10Z</dcterms:modified>
  <cp:revision>21</cp:revision>
  <dc:subject/>
  <dc:title>Blue Curve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